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DB8F1C-F19F-4B29-B900-C0655560E9EA}"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EB635-157C-4CBC-8F33-615EB92B4F9C}" type="slidenum">
              <a:rPr lang="en-US" smtClean="0"/>
              <a:t>‹#›</a:t>
            </a:fld>
            <a:endParaRPr lang="en-US"/>
          </a:p>
        </p:txBody>
      </p:sp>
    </p:spTree>
    <p:extLst>
      <p:ext uri="{BB962C8B-B14F-4D97-AF65-F5344CB8AC3E}">
        <p14:creationId xmlns:p14="http://schemas.microsoft.com/office/powerpoint/2010/main" val="9221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B8F1C-F19F-4B29-B900-C0655560E9EA}"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EB635-157C-4CBC-8F33-615EB92B4F9C}" type="slidenum">
              <a:rPr lang="en-US" smtClean="0"/>
              <a:t>‹#›</a:t>
            </a:fld>
            <a:endParaRPr lang="en-US"/>
          </a:p>
        </p:txBody>
      </p:sp>
    </p:spTree>
    <p:extLst>
      <p:ext uri="{BB962C8B-B14F-4D97-AF65-F5344CB8AC3E}">
        <p14:creationId xmlns:p14="http://schemas.microsoft.com/office/powerpoint/2010/main" val="383594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B8F1C-F19F-4B29-B900-C0655560E9EA}"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EB635-157C-4CBC-8F33-615EB92B4F9C}" type="slidenum">
              <a:rPr lang="en-US" smtClean="0"/>
              <a:t>‹#›</a:t>
            </a:fld>
            <a:endParaRPr lang="en-US"/>
          </a:p>
        </p:txBody>
      </p:sp>
    </p:spTree>
    <p:extLst>
      <p:ext uri="{BB962C8B-B14F-4D97-AF65-F5344CB8AC3E}">
        <p14:creationId xmlns:p14="http://schemas.microsoft.com/office/powerpoint/2010/main" val="412396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B8F1C-F19F-4B29-B900-C0655560E9EA}"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EB635-157C-4CBC-8F33-615EB92B4F9C}" type="slidenum">
              <a:rPr lang="en-US" smtClean="0"/>
              <a:t>‹#›</a:t>
            </a:fld>
            <a:endParaRPr lang="en-US"/>
          </a:p>
        </p:txBody>
      </p:sp>
    </p:spTree>
    <p:extLst>
      <p:ext uri="{BB962C8B-B14F-4D97-AF65-F5344CB8AC3E}">
        <p14:creationId xmlns:p14="http://schemas.microsoft.com/office/powerpoint/2010/main" val="681381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DB8F1C-F19F-4B29-B900-C0655560E9EA}"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EB635-157C-4CBC-8F33-615EB92B4F9C}" type="slidenum">
              <a:rPr lang="en-US" smtClean="0"/>
              <a:t>‹#›</a:t>
            </a:fld>
            <a:endParaRPr lang="en-US"/>
          </a:p>
        </p:txBody>
      </p:sp>
    </p:spTree>
    <p:extLst>
      <p:ext uri="{BB962C8B-B14F-4D97-AF65-F5344CB8AC3E}">
        <p14:creationId xmlns:p14="http://schemas.microsoft.com/office/powerpoint/2010/main" val="2940776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DB8F1C-F19F-4B29-B900-C0655560E9EA}"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EB635-157C-4CBC-8F33-615EB92B4F9C}" type="slidenum">
              <a:rPr lang="en-US" smtClean="0"/>
              <a:t>‹#›</a:t>
            </a:fld>
            <a:endParaRPr lang="en-US"/>
          </a:p>
        </p:txBody>
      </p:sp>
    </p:spTree>
    <p:extLst>
      <p:ext uri="{BB962C8B-B14F-4D97-AF65-F5344CB8AC3E}">
        <p14:creationId xmlns:p14="http://schemas.microsoft.com/office/powerpoint/2010/main" val="156353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DB8F1C-F19F-4B29-B900-C0655560E9EA}" type="datetimeFigureOut">
              <a:rPr lang="en-US" smtClean="0"/>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EB635-157C-4CBC-8F33-615EB92B4F9C}" type="slidenum">
              <a:rPr lang="en-US" smtClean="0"/>
              <a:t>‹#›</a:t>
            </a:fld>
            <a:endParaRPr lang="en-US"/>
          </a:p>
        </p:txBody>
      </p:sp>
    </p:spTree>
    <p:extLst>
      <p:ext uri="{BB962C8B-B14F-4D97-AF65-F5344CB8AC3E}">
        <p14:creationId xmlns:p14="http://schemas.microsoft.com/office/powerpoint/2010/main" val="188830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DB8F1C-F19F-4B29-B900-C0655560E9EA}" type="datetimeFigureOut">
              <a:rPr lang="en-US" smtClean="0"/>
              <a:t>11/17/2017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EB635-157C-4CBC-8F33-615EB92B4F9C}" type="slidenum">
              <a:rPr lang="en-US" smtClean="0"/>
              <a:t>‹#›</a:t>
            </a:fld>
            <a:endParaRPr lang="en-US"/>
          </a:p>
        </p:txBody>
      </p:sp>
    </p:spTree>
    <p:extLst>
      <p:ext uri="{BB962C8B-B14F-4D97-AF65-F5344CB8AC3E}">
        <p14:creationId xmlns:p14="http://schemas.microsoft.com/office/powerpoint/2010/main" val="261774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B8F1C-F19F-4B29-B900-C0655560E9EA}" type="datetimeFigureOut">
              <a:rPr lang="en-US" smtClean="0"/>
              <a:t>11/17/2017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EB635-157C-4CBC-8F33-615EB92B4F9C}" type="slidenum">
              <a:rPr lang="en-US" smtClean="0"/>
              <a:t>‹#›</a:t>
            </a:fld>
            <a:endParaRPr lang="en-US"/>
          </a:p>
        </p:txBody>
      </p:sp>
    </p:spTree>
    <p:extLst>
      <p:ext uri="{BB962C8B-B14F-4D97-AF65-F5344CB8AC3E}">
        <p14:creationId xmlns:p14="http://schemas.microsoft.com/office/powerpoint/2010/main" val="246220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DB8F1C-F19F-4B29-B900-C0655560E9EA}"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EB635-157C-4CBC-8F33-615EB92B4F9C}" type="slidenum">
              <a:rPr lang="en-US" smtClean="0"/>
              <a:t>‹#›</a:t>
            </a:fld>
            <a:endParaRPr lang="en-US"/>
          </a:p>
        </p:txBody>
      </p:sp>
    </p:spTree>
    <p:extLst>
      <p:ext uri="{BB962C8B-B14F-4D97-AF65-F5344CB8AC3E}">
        <p14:creationId xmlns:p14="http://schemas.microsoft.com/office/powerpoint/2010/main" val="361793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DB8F1C-F19F-4B29-B900-C0655560E9EA}"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EB635-157C-4CBC-8F33-615EB92B4F9C}" type="slidenum">
              <a:rPr lang="en-US" smtClean="0"/>
              <a:t>‹#›</a:t>
            </a:fld>
            <a:endParaRPr lang="en-US"/>
          </a:p>
        </p:txBody>
      </p:sp>
    </p:spTree>
    <p:extLst>
      <p:ext uri="{BB962C8B-B14F-4D97-AF65-F5344CB8AC3E}">
        <p14:creationId xmlns:p14="http://schemas.microsoft.com/office/powerpoint/2010/main" val="31104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B8F1C-F19F-4B29-B900-C0655560E9EA}" type="datetimeFigureOut">
              <a:rPr lang="en-US" smtClean="0"/>
              <a:t>11/17/2017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EB635-157C-4CBC-8F33-615EB92B4F9C}" type="slidenum">
              <a:rPr lang="en-US" smtClean="0"/>
              <a:t>‹#›</a:t>
            </a:fld>
            <a:endParaRPr lang="en-US"/>
          </a:p>
        </p:txBody>
      </p:sp>
    </p:spTree>
    <p:extLst>
      <p:ext uri="{BB962C8B-B14F-4D97-AF65-F5344CB8AC3E}">
        <p14:creationId xmlns:p14="http://schemas.microsoft.com/office/powerpoint/2010/main" val="238547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6"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5" Type="http://schemas.openxmlformats.org/officeDocument/2006/relationships/image" Target="../media/image45.jpe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jpeg"/><Relationship Id="rId14" Type="http://schemas.openxmlformats.org/officeDocument/2006/relationships/image" Target="../media/image44.jpeg"/></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Tundra</a:t>
            </a:r>
            <a:endParaRPr lang="en-US" dirty="0"/>
          </a:p>
        </p:txBody>
      </p:sp>
      <p:pic>
        <p:nvPicPr>
          <p:cNvPr id="29698" name="Picture 2" descr="Image result for tund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466" y="1408247"/>
            <a:ext cx="8911687" cy="519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605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tund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5186" y="397327"/>
            <a:ext cx="9206954" cy="613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939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a:t>
            </a:r>
            <a:endParaRPr lang="en-US" dirty="0"/>
          </a:p>
        </p:txBody>
      </p:sp>
      <p:pic>
        <p:nvPicPr>
          <p:cNvPr id="38914" name="Picture 2" descr="Image result for ocean biome"/>
          <p:cNvPicPr>
            <a:picLocks noChangeAspect="1" noChangeArrowheads="1"/>
          </p:cNvPicPr>
          <p:nvPr/>
        </p:nvPicPr>
        <p:blipFill rotWithShape="1">
          <a:blip r:embed="rId2">
            <a:extLst>
              <a:ext uri="{28A0092B-C50C-407E-A947-70E740481C1C}">
                <a14:useLocalDpi xmlns:a14="http://schemas.microsoft.com/office/drawing/2010/main" val="0"/>
              </a:ext>
            </a:extLst>
          </a:blip>
          <a:srcRect b="10240"/>
          <a:stretch/>
        </p:blipFill>
        <p:spPr bwMode="auto">
          <a:xfrm>
            <a:off x="1784666" y="1598040"/>
            <a:ext cx="9719945" cy="503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05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410" y="129465"/>
            <a:ext cx="8911687" cy="1280890"/>
          </a:xfrm>
        </p:spPr>
        <p:txBody>
          <a:bodyPr/>
          <a:lstStyle/>
          <a:p>
            <a:r>
              <a:rPr lang="en-US" dirty="0" smtClean="0"/>
              <a:t>Ocean</a:t>
            </a:r>
            <a:endParaRPr lang="en-US" dirty="0"/>
          </a:p>
        </p:txBody>
      </p:sp>
      <p:sp>
        <p:nvSpPr>
          <p:cNvPr id="3" name="Rectangle 2"/>
          <p:cNvSpPr/>
          <p:nvPr/>
        </p:nvSpPr>
        <p:spPr>
          <a:xfrm>
            <a:off x="1672045" y="769910"/>
            <a:ext cx="10519955" cy="3785652"/>
          </a:xfrm>
          <a:prstGeom prst="rect">
            <a:avLst/>
          </a:prstGeom>
        </p:spPr>
        <p:txBody>
          <a:bodyPr wrap="square">
            <a:spAutoFit/>
          </a:bodyPr>
          <a:lstStyle/>
          <a:p>
            <a:r>
              <a:rPr lang="en-US" sz="3000" dirty="0">
                <a:solidFill>
                  <a:schemeClr val="bg2">
                    <a:lumMod val="25000"/>
                  </a:schemeClr>
                </a:solidFill>
                <a:latin typeface="+mj-lt"/>
              </a:rPr>
              <a:t>The oceans hold about 96.5% of all of Earth’s </a:t>
            </a:r>
            <a:r>
              <a:rPr lang="en-US" sz="3000" dirty="0" smtClean="0">
                <a:solidFill>
                  <a:schemeClr val="bg2">
                    <a:lumMod val="25000"/>
                  </a:schemeClr>
                </a:solidFill>
                <a:latin typeface="+mj-lt"/>
              </a:rPr>
              <a:t>water. </a:t>
            </a:r>
            <a:r>
              <a:rPr lang="en-US" sz="3000" dirty="0">
                <a:solidFill>
                  <a:schemeClr val="bg2">
                    <a:lumMod val="25000"/>
                  </a:schemeClr>
                </a:solidFill>
                <a:latin typeface="+mj-lt"/>
              </a:rPr>
              <a:t>Around </a:t>
            </a:r>
            <a:r>
              <a:rPr lang="en-US" sz="3000" b="1" dirty="0">
                <a:solidFill>
                  <a:schemeClr val="bg2">
                    <a:lumMod val="25000"/>
                  </a:schemeClr>
                </a:solidFill>
                <a:latin typeface="+mj-lt"/>
              </a:rPr>
              <a:t>70%</a:t>
            </a:r>
            <a:r>
              <a:rPr lang="en-US" sz="3000" dirty="0">
                <a:solidFill>
                  <a:schemeClr val="bg2">
                    <a:lumMod val="25000"/>
                  </a:schemeClr>
                </a:solidFill>
                <a:latin typeface="+mj-lt"/>
              </a:rPr>
              <a:t> of the Earth’s surface is covered by </a:t>
            </a:r>
            <a:r>
              <a:rPr lang="en-US" sz="3000" dirty="0" smtClean="0">
                <a:solidFill>
                  <a:schemeClr val="bg2">
                    <a:lumMod val="25000"/>
                  </a:schemeClr>
                </a:solidFill>
                <a:latin typeface="+mj-lt"/>
              </a:rPr>
              <a:t>5 oceans. The </a:t>
            </a:r>
            <a:r>
              <a:rPr lang="en-US" sz="3000" dirty="0">
                <a:solidFill>
                  <a:schemeClr val="bg2">
                    <a:lumMod val="25000"/>
                  </a:schemeClr>
                </a:solidFill>
                <a:latin typeface="+mj-lt"/>
              </a:rPr>
              <a:t>largest ocean on Earth is the </a:t>
            </a:r>
            <a:r>
              <a:rPr lang="en-US" sz="3000" b="1" dirty="0">
                <a:solidFill>
                  <a:schemeClr val="bg2">
                    <a:lumMod val="25000"/>
                  </a:schemeClr>
                </a:solidFill>
                <a:latin typeface="+mj-lt"/>
              </a:rPr>
              <a:t>Pacific Ocean</a:t>
            </a:r>
            <a:r>
              <a:rPr lang="en-US" sz="3000" dirty="0">
                <a:solidFill>
                  <a:schemeClr val="bg2">
                    <a:lumMod val="25000"/>
                  </a:schemeClr>
                </a:solidFill>
                <a:latin typeface="+mj-lt"/>
              </a:rPr>
              <a:t>, covering around </a:t>
            </a:r>
            <a:r>
              <a:rPr lang="en-US" sz="3000" b="1" dirty="0">
                <a:solidFill>
                  <a:schemeClr val="bg2">
                    <a:lumMod val="25000"/>
                  </a:schemeClr>
                </a:solidFill>
                <a:latin typeface="+mj-lt"/>
              </a:rPr>
              <a:t>30%</a:t>
            </a:r>
            <a:r>
              <a:rPr lang="en-US" sz="3000" dirty="0">
                <a:solidFill>
                  <a:schemeClr val="bg2">
                    <a:lumMod val="25000"/>
                  </a:schemeClr>
                </a:solidFill>
                <a:latin typeface="+mj-lt"/>
              </a:rPr>
              <a:t> of the Earth’s </a:t>
            </a:r>
            <a:r>
              <a:rPr lang="en-US" sz="3000" dirty="0" smtClean="0">
                <a:solidFill>
                  <a:schemeClr val="bg2">
                    <a:lumMod val="25000"/>
                  </a:schemeClr>
                </a:solidFill>
                <a:latin typeface="+mj-lt"/>
              </a:rPr>
              <a:t>surface. The </a:t>
            </a:r>
            <a:r>
              <a:rPr lang="en-US" sz="3000" dirty="0">
                <a:solidFill>
                  <a:schemeClr val="bg2">
                    <a:lumMod val="25000"/>
                  </a:schemeClr>
                </a:solidFill>
                <a:latin typeface="+mj-lt"/>
              </a:rPr>
              <a:t>longest mountain range in the world is found under water. Stretching over </a:t>
            </a:r>
            <a:r>
              <a:rPr lang="en-US" sz="3000" b="1" dirty="0">
                <a:solidFill>
                  <a:schemeClr val="bg2">
                    <a:lumMod val="25000"/>
                  </a:schemeClr>
                </a:solidFill>
                <a:latin typeface="+mj-lt"/>
              </a:rPr>
              <a:t>56,000km</a:t>
            </a:r>
            <a:r>
              <a:rPr lang="en-US" sz="3000" dirty="0">
                <a:solidFill>
                  <a:schemeClr val="bg2">
                    <a:lumMod val="25000"/>
                  </a:schemeClr>
                </a:solidFill>
                <a:latin typeface="+mj-lt"/>
              </a:rPr>
              <a:t>, the </a:t>
            </a:r>
            <a:r>
              <a:rPr lang="en-US" sz="3000" b="1" dirty="0">
                <a:solidFill>
                  <a:schemeClr val="bg2">
                    <a:lumMod val="25000"/>
                  </a:schemeClr>
                </a:solidFill>
                <a:latin typeface="+mj-lt"/>
              </a:rPr>
              <a:t>Mid-Oceanic Ridge</a:t>
            </a:r>
            <a:r>
              <a:rPr lang="en-US" sz="3000" dirty="0">
                <a:solidFill>
                  <a:schemeClr val="bg2">
                    <a:lumMod val="25000"/>
                  </a:schemeClr>
                </a:solidFill>
                <a:latin typeface="+mj-lt"/>
              </a:rPr>
              <a:t> is a mountain chain that runs along the </a:t>
            </a:r>
            <a:r>
              <a:rPr lang="en-US" sz="3000" dirty="0" smtClean="0">
                <a:solidFill>
                  <a:schemeClr val="bg2">
                    <a:lumMod val="25000"/>
                  </a:schemeClr>
                </a:solidFill>
                <a:latin typeface="+mj-lt"/>
              </a:rPr>
              <a:t>center </a:t>
            </a:r>
            <a:r>
              <a:rPr lang="en-US" sz="3000" dirty="0">
                <a:solidFill>
                  <a:schemeClr val="bg2">
                    <a:lumMod val="25000"/>
                  </a:schemeClr>
                </a:solidFill>
                <a:latin typeface="+mj-lt"/>
              </a:rPr>
              <a:t>of the ocean basins</a:t>
            </a:r>
            <a:r>
              <a:rPr lang="en-US" sz="3000" dirty="0" smtClean="0">
                <a:solidFill>
                  <a:schemeClr val="bg2">
                    <a:lumMod val="25000"/>
                  </a:schemeClr>
                </a:solidFill>
                <a:latin typeface="+mj-lt"/>
              </a:rPr>
              <a:t>.</a:t>
            </a:r>
            <a:r>
              <a:rPr lang="en-US" sz="3000" dirty="0">
                <a:solidFill>
                  <a:schemeClr val="bg2">
                    <a:lumMod val="25000"/>
                  </a:schemeClr>
                </a:solidFill>
                <a:latin typeface="+mj-lt"/>
              </a:rPr>
              <a:t> </a:t>
            </a:r>
            <a:endParaRPr lang="en-US" dirty="0">
              <a:solidFill>
                <a:schemeClr val="bg2">
                  <a:lumMod val="25000"/>
                </a:schemeClr>
              </a:solidFill>
            </a:endParaRPr>
          </a:p>
        </p:txBody>
      </p:sp>
      <p:pic>
        <p:nvPicPr>
          <p:cNvPr id="47106" name="Picture 2" descr="Image result for map of oce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59" y="4023360"/>
            <a:ext cx="5618208" cy="279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73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a:t>
            </a:r>
            <a:endParaRPr lang="en-US" dirty="0"/>
          </a:p>
        </p:txBody>
      </p:sp>
      <p:sp>
        <p:nvSpPr>
          <p:cNvPr id="3" name="Rectangle 2"/>
          <p:cNvSpPr/>
          <p:nvPr/>
        </p:nvSpPr>
        <p:spPr>
          <a:xfrm>
            <a:off x="1306285" y="1264555"/>
            <a:ext cx="9914709" cy="1938992"/>
          </a:xfrm>
          <a:prstGeom prst="rect">
            <a:avLst/>
          </a:prstGeom>
        </p:spPr>
        <p:txBody>
          <a:bodyPr wrap="square">
            <a:spAutoFit/>
          </a:bodyPr>
          <a:lstStyle/>
          <a:p>
            <a:r>
              <a:rPr lang="en-US" dirty="0">
                <a:solidFill>
                  <a:schemeClr val="bg2">
                    <a:lumMod val="25000"/>
                  </a:schemeClr>
                </a:solidFill>
              </a:rPr>
              <a:t> </a:t>
            </a:r>
            <a:r>
              <a:rPr lang="en-US" sz="3000" dirty="0">
                <a:solidFill>
                  <a:schemeClr val="bg2">
                    <a:lumMod val="25000"/>
                  </a:schemeClr>
                </a:solidFill>
              </a:rPr>
              <a:t>The sea is home to the world’s largest living structure – the </a:t>
            </a:r>
            <a:r>
              <a:rPr lang="en-US" sz="3000" b="1" dirty="0">
                <a:solidFill>
                  <a:schemeClr val="bg2">
                    <a:lumMod val="25000"/>
                  </a:schemeClr>
                </a:solidFill>
              </a:rPr>
              <a:t>Great Barrier Reef</a:t>
            </a:r>
            <a:r>
              <a:rPr lang="en-US" sz="3000" dirty="0">
                <a:solidFill>
                  <a:schemeClr val="bg2">
                    <a:lumMod val="25000"/>
                  </a:schemeClr>
                </a:solidFill>
              </a:rPr>
              <a:t>. Measuring around 2,600km, it can even be seen from the </a:t>
            </a:r>
            <a:r>
              <a:rPr lang="en-US" sz="3000" b="1" dirty="0">
                <a:solidFill>
                  <a:schemeClr val="bg2">
                    <a:lumMod val="25000"/>
                  </a:schemeClr>
                </a:solidFill>
              </a:rPr>
              <a:t>Moon</a:t>
            </a:r>
            <a:r>
              <a:rPr lang="en-US" sz="3000" dirty="0">
                <a:solidFill>
                  <a:schemeClr val="bg2">
                    <a:lumMod val="25000"/>
                  </a:schemeClr>
                </a:solidFill>
              </a:rPr>
              <a:t>! We have only explored about </a:t>
            </a:r>
            <a:r>
              <a:rPr lang="en-US" sz="3000" b="1" dirty="0">
                <a:solidFill>
                  <a:schemeClr val="bg2">
                    <a:lumMod val="25000"/>
                  </a:schemeClr>
                </a:solidFill>
              </a:rPr>
              <a:t>5%</a:t>
            </a:r>
            <a:r>
              <a:rPr lang="en-US" sz="3000" dirty="0">
                <a:solidFill>
                  <a:schemeClr val="bg2">
                    <a:lumMod val="25000"/>
                  </a:schemeClr>
                </a:solidFill>
              </a:rPr>
              <a:t> of the world’s oceans.</a:t>
            </a:r>
          </a:p>
        </p:txBody>
      </p:sp>
      <p:pic>
        <p:nvPicPr>
          <p:cNvPr id="46082" name="Picture 2" descr="Image result for great barrier re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667" y="3203547"/>
            <a:ext cx="9753600" cy="350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29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 Plants</a:t>
            </a:r>
            <a:endParaRPr lang="en-US" dirty="0"/>
          </a:p>
        </p:txBody>
      </p:sp>
      <p:sp>
        <p:nvSpPr>
          <p:cNvPr id="3" name="Rectangle 2"/>
          <p:cNvSpPr/>
          <p:nvPr/>
        </p:nvSpPr>
        <p:spPr>
          <a:xfrm>
            <a:off x="1776548" y="1264555"/>
            <a:ext cx="9588137" cy="2862322"/>
          </a:xfrm>
          <a:prstGeom prst="rect">
            <a:avLst/>
          </a:prstGeom>
        </p:spPr>
        <p:txBody>
          <a:bodyPr wrap="square">
            <a:spAutoFit/>
          </a:bodyPr>
          <a:lstStyle/>
          <a:p>
            <a:r>
              <a:rPr lang="en-US" sz="3000" dirty="0">
                <a:solidFill>
                  <a:srgbClr val="000000"/>
                </a:solidFill>
                <a:latin typeface="+mj-lt"/>
              </a:rPr>
              <a:t>Most of the ocean's plant life consists of microscopic algae called </a:t>
            </a:r>
            <a:r>
              <a:rPr lang="en-US" sz="3000" dirty="0" smtClean="0">
                <a:latin typeface="+mj-lt"/>
              </a:rPr>
              <a:t>phytoplankton</a:t>
            </a:r>
            <a:r>
              <a:rPr lang="en-US" sz="3000" dirty="0">
                <a:solidFill>
                  <a:srgbClr val="000000"/>
                </a:solidFill>
                <a:latin typeface="+mj-lt"/>
              </a:rPr>
              <a:t> that float at the </a:t>
            </a:r>
            <a:r>
              <a:rPr lang="en-US" sz="3000" dirty="0" smtClean="0">
                <a:solidFill>
                  <a:srgbClr val="000000"/>
                </a:solidFill>
                <a:latin typeface="+mj-lt"/>
              </a:rPr>
              <a:t>surface. </a:t>
            </a:r>
            <a:r>
              <a:rPr lang="en-US" sz="3000" dirty="0">
                <a:latin typeface="+mj-lt"/>
              </a:rPr>
              <a:t>Seaweed and kelp are big algae easily visible to the naked eye. Marine plants with roots, like seagrasses, can only survive as deep as the sun’s rays can support </a:t>
            </a:r>
            <a:r>
              <a:rPr lang="en-US" sz="3000" dirty="0" smtClean="0">
                <a:latin typeface="+mj-lt"/>
              </a:rPr>
              <a:t>photosynthesis.</a:t>
            </a:r>
            <a:endParaRPr lang="en-US" sz="3000" dirty="0">
              <a:latin typeface="+mj-lt"/>
            </a:endParaRPr>
          </a:p>
        </p:txBody>
      </p:sp>
      <p:pic>
        <p:nvPicPr>
          <p:cNvPr id="45058" name="Picture 2" descr="Image result for ocean pla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697" y="4126877"/>
            <a:ext cx="4819559" cy="2713207"/>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Image result for ocean pl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824" y="4126877"/>
            <a:ext cx="2713206" cy="2713207"/>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descr="Image result for ocean pla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8597" y="4126877"/>
            <a:ext cx="3166087" cy="271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77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295" y="153847"/>
            <a:ext cx="8911687" cy="1280890"/>
          </a:xfrm>
        </p:spPr>
        <p:txBody>
          <a:bodyPr/>
          <a:lstStyle/>
          <a:p>
            <a:r>
              <a:rPr lang="en-US" dirty="0" smtClean="0"/>
              <a:t>Ocean – Plants </a:t>
            </a:r>
            <a:r>
              <a:rPr lang="en-US" dirty="0"/>
              <a:t>&amp; Adaptations</a:t>
            </a:r>
          </a:p>
        </p:txBody>
      </p:sp>
      <p:sp>
        <p:nvSpPr>
          <p:cNvPr id="4" name="Rectangle 3"/>
          <p:cNvSpPr/>
          <p:nvPr/>
        </p:nvSpPr>
        <p:spPr>
          <a:xfrm>
            <a:off x="1066800" y="1121186"/>
            <a:ext cx="11125200" cy="3323987"/>
          </a:xfrm>
          <a:prstGeom prst="rect">
            <a:avLst/>
          </a:prstGeom>
        </p:spPr>
        <p:txBody>
          <a:bodyPr wrap="square">
            <a:spAutoFit/>
          </a:bodyPr>
          <a:lstStyle/>
          <a:p>
            <a:r>
              <a:rPr lang="en-US" sz="3000" dirty="0">
                <a:solidFill>
                  <a:srgbClr val="333333"/>
                </a:solidFill>
                <a:latin typeface="+mj-lt"/>
              </a:rPr>
              <a:t>Ocean plants have adapted to the </a:t>
            </a:r>
            <a:r>
              <a:rPr lang="en-US" sz="3000" dirty="0" smtClean="0">
                <a:solidFill>
                  <a:srgbClr val="333333"/>
                </a:solidFill>
                <a:latin typeface="+mj-lt"/>
              </a:rPr>
              <a:t>salt </a:t>
            </a:r>
            <a:r>
              <a:rPr lang="en-US" sz="3000" dirty="0">
                <a:solidFill>
                  <a:srgbClr val="333333"/>
                </a:solidFill>
                <a:latin typeface="+mj-lt"/>
              </a:rPr>
              <a:t>by breaking down salt into chlorine and sodium ions. Some plants store the salt and later </a:t>
            </a:r>
            <a:r>
              <a:rPr lang="en-US" sz="3000" dirty="0" smtClean="0">
                <a:solidFill>
                  <a:srgbClr val="333333"/>
                </a:solidFill>
                <a:latin typeface="+mj-lt"/>
              </a:rPr>
              <a:t>get rid of it in the air. </a:t>
            </a:r>
            <a:r>
              <a:rPr lang="en-US" sz="3000" dirty="0" smtClean="0">
                <a:latin typeface="+mj-lt"/>
              </a:rPr>
              <a:t>Marine </a:t>
            </a:r>
            <a:r>
              <a:rPr lang="en-US" sz="3000" dirty="0">
                <a:latin typeface="+mj-lt"/>
              </a:rPr>
              <a:t>plants and algae attach </a:t>
            </a:r>
            <a:r>
              <a:rPr lang="en-US" sz="3000" dirty="0" smtClean="0">
                <a:latin typeface="+mj-lt"/>
              </a:rPr>
              <a:t>firmly </a:t>
            </a:r>
            <a:r>
              <a:rPr lang="en-US" sz="3000" dirty="0">
                <a:latin typeface="+mj-lt"/>
              </a:rPr>
              <a:t>to rocks and other things, so waves don't wash them away. Certain seaweeds are tough and leathery, this protects them from being torn or dried out by the </a:t>
            </a:r>
            <a:r>
              <a:rPr lang="en-US" sz="3000" dirty="0" smtClean="0">
                <a:latin typeface="+mj-lt"/>
              </a:rPr>
              <a:t>sun.</a:t>
            </a:r>
            <a:endParaRPr lang="en-US" sz="3000" dirty="0">
              <a:latin typeface="+mj-lt"/>
            </a:endParaRPr>
          </a:p>
        </p:txBody>
      </p:sp>
      <p:pic>
        <p:nvPicPr>
          <p:cNvPr id="44034" name="Picture 2" descr="Image result for kelp"/>
          <p:cNvPicPr>
            <a:picLocks noChangeAspect="1" noChangeArrowheads="1"/>
          </p:cNvPicPr>
          <p:nvPr/>
        </p:nvPicPr>
        <p:blipFill rotWithShape="1">
          <a:blip r:embed="rId2">
            <a:extLst>
              <a:ext uri="{28A0092B-C50C-407E-A947-70E740481C1C}">
                <a14:useLocalDpi xmlns:a14="http://schemas.microsoft.com/office/drawing/2010/main" val="0"/>
              </a:ext>
            </a:extLst>
          </a:blip>
          <a:srcRect r="43898"/>
          <a:stretch/>
        </p:blipFill>
        <p:spPr bwMode="auto">
          <a:xfrm>
            <a:off x="514350" y="5016927"/>
            <a:ext cx="343063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210" y="4906838"/>
            <a:ext cx="3370807" cy="1924296"/>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Image result for ocean pla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8158" y="4006303"/>
            <a:ext cx="3763282" cy="2812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29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747" y="97990"/>
            <a:ext cx="8911687" cy="1280890"/>
          </a:xfrm>
        </p:spPr>
        <p:txBody>
          <a:bodyPr/>
          <a:lstStyle/>
          <a:p>
            <a:r>
              <a:rPr lang="en-US" dirty="0" smtClean="0"/>
              <a:t>Ocean - Animals</a:t>
            </a:r>
            <a:endParaRPr lang="en-US" dirty="0"/>
          </a:p>
        </p:txBody>
      </p:sp>
      <p:sp>
        <p:nvSpPr>
          <p:cNvPr id="3" name="Rectangle 2"/>
          <p:cNvSpPr/>
          <p:nvPr/>
        </p:nvSpPr>
        <p:spPr>
          <a:xfrm>
            <a:off x="1719943" y="738435"/>
            <a:ext cx="10049691" cy="5632311"/>
          </a:xfrm>
          <a:prstGeom prst="rect">
            <a:avLst/>
          </a:prstGeom>
        </p:spPr>
        <p:txBody>
          <a:bodyPr wrap="square">
            <a:spAutoFit/>
          </a:bodyPr>
          <a:lstStyle/>
          <a:p>
            <a:r>
              <a:rPr lang="en-US" sz="3000" dirty="0" smtClean="0">
                <a:latin typeface="+mj-lt"/>
              </a:rPr>
              <a:t>Tube </a:t>
            </a:r>
            <a:r>
              <a:rPr lang="en-US" sz="3000" dirty="0">
                <a:latin typeface="+mj-lt"/>
              </a:rPr>
              <a:t>worms, clams, and mussels gather around </a:t>
            </a:r>
            <a:r>
              <a:rPr lang="en-US" sz="3000" dirty="0" smtClean="0">
                <a:latin typeface="+mj-lt"/>
              </a:rPr>
              <a:t>vents </a:t>
            </a:r>
            <a:r>
              <a:rPr lang="en-US" sz="3000" dirty="0">
                <a:latin typeface="+mj-lt"/>
              </a:rPr>
              <a:t>to feed on heat-loving bacteria. </a:t>
            </a:r>
            <a:r>
              <a:rPr lang="en-US" sz="3000" dirty="0" smtClean="0">
                <a:latin typeface="+mj-lt"/>
              </a:rPr>
              <a:t>Bizarre fish with </a:t>
            </a:r>
            <a:r>
              <a:rPr lang="en-US" sz="3000" dirty="0">
                <a:latin typeface="+mj-lt"/>
              </a:rPr>
              <a:t>sensitive eyes, translucent fangs, and bioluminescent lures lurk about in </a:t>
            </a:r>
            <a:r>
              <a:rPr lang="en-US" sz="3000" dirty="0" smtClean="0">
                <a:latin typeface="+mj-lt"/>
              </a:rPr>
              <a:t>deep waters. Other </a:t>
            </a:r>
            <a:r>
              <a:rPr lang="en-US" sz="3000" dirty="0">
                <a:latin typeface="+mj-lt"/>
              </a:rPr>
              <a:t>fish, octopuses, squid, eels, dolphins, and whales </a:t>
            </a:r>
            <a:r>
              <a:rPr lang="en-US" sz="3000" dirty="0" smtClean="0">
                <a:latin typeface="+mj-lt"/>
              </a:rPr>
              <a:t>swim through </a:t>
            </a:r>
            <a:r>
              <a:rPr lang="en-US" sz="3000" dirty="0">
                <a:latin typeface="+mj-lt"/>
              </a:rPr>
              <a:t>the open waters while crabs, lobsters, starfish, oysters, and snails crawl and scoot along the ocean bottom. Creatures like </a:t>
            </a:r>
            <a:r>
              <a:rPr lang="en-US" sz="3000" dirty="0" smtClean="0">
                <a:latin typeface="+mj-lt"/>
              </a:rPr>
              <a:t>jellyfish</a:t>
            </a:r>
            <a:r>
              <a:rPr lang="en-US" sz="3000" dirty="0">
                <a:latin typeface="+mj-lt"/>
              </a:rPr>
              <a:t> </a:t>
            </a:r>
            <a:r>
              <a:rPr lang="en-US" sz="3000" dirty="0" smtClean="0">
                <a:latin typeface="+mj-lt"/>
              </a:rPr>
              <a:t>can’t get around well on their own and rely on wind </a:t>
            </a:r>
            <a:r>
              <a:rPr lang="en-US" sz="3000" dirty="0">
                <a:latin typeface="+mj-lt"/>
              </a:rPr>
              <a:t>and currents. Mammals like otters, walruses, and even </a:t>
            </a:r>
            <a:r>
              <a:rPr lang="en-US" sz="3000" dirty="0" smtClean="0">
                <a:latin typeface="+mj-lt"/>
              </a:rPr>
              <a:t>polar bears also </a:t>
            </a:r>
            <a:r>
              <a:rPr lang="en-US" sz="3000" dirty="0">
                <a:latin typeface="+mj-lt"/>
              </a:rPr>
              <a:t>depend on the ocean for their survival and dip in and out as </a:t>
            </a:r>
            <a:r>
              <a:rPr lang="en-US" sz="3000" dirty="0" smtClean="0">
                <a:latin typeface="+mj-lt"/>
              </a:rPr>
              <a:t>they need to.</a:t>
            </a:r>
            <a:endParaRPr lang="en-US" sz="3000" dirty="0">
              <a:latin typeface="+mj-lt"/>
            </a:endParaRPr>
          </a:p>
        </p:txBody>
      </p:sp>
    </p:spTree>
    <p:extLst>
      <p:ext uri="{BB962C8B-B14F-4D97-AF65-F5344CB8AC3E}">
        <p14:creationId xmlns:p14="http://schemas.microsoft.com/office/powerpoint/2010/main" val="4110028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 Animals &amp; Adaptations</a:t>
            </a:r>
            <a:endParaRPr lang="en-US" dirty="0"/>
          </a:p>
        </p:txBody>
      </p:sp>
      <p:sp>
        <p:nvSpPr>
          <p:cNvPr id="3" name="Rectangle 2"/>
          <p:cNvSpPr/>
          <p:nvPr/>
        </p:nvSpPr>
        <p:spPr>
          <a:xfrm>
            <a:off x="1237205" y="1447435"/>
            <a:ext cx="10267406" cy="4708981"/>
          </a:xfrm>
          <a:prstGeom prst="rect">
            <a:avLst/>
          </a:prstGeom>
        </p:spPr>
        <p:txBody>
          <a:bodyPr wrap="square">
            <a:spAutoFit/>
          </a:bodyPr>
          <a:lstStyle/>
          <a:p>
            <a:r>
              <a:rPr lang="en-US" sz="3000" dirty="0">
                <a:solidFill>
                  <a:srgbClr val="242424"/>
                </a:solidFill>
                <a:latin typeface="+mj-lt"/>
              </a:rPr>
              <a:t>There are 120 species of mammals including whales, dolphins, porpoises, seals and sea lions which have evolved to adapt to their aquatic environment by developing small appendages (ears and flippers), a generally large size, </a:t>
            </a:r>
            <a:r>
              <a:rPr lang="en-US" sz="3000" dirty="0" smtClean="0">
                <a:solidFill>
                  <a:srgbClr val="242424"/>
                </a:solidFill>
                <a:latin typeface="+mj-lt"/>
              </a:rPr>
              <a:t>sleek body </a:t>
            </a:r>
            <a:r>
              <a:rPr lang="en-US" sz="3000" dirty="0">
                <a:solidFill>
                  <a:srgbClr val="242424"/>
                </a:solidFill>
                <a:latin typeface="+mj-lt"/>
              </a:rPr>
              <a:t>shapes and different methods to cope with extreme changes in temperature</a:t>
            </a:r>
            <a:r>
              <a:rPr lang="en-US" sz="3000" dirty="0" smtClean="0">
                <a:solidFill>
                  <a:srgbClr val="242424"/>
                </a:solidFill>
                <a:latin typeface="+mj-lt"/>
              </a:rPr>
              <a:t>.</a:t>
            </a:r>
            <a:r>
              <a:rPr lang="en-US" sz="3000" dirty="0">
                <a:latin typeface="+mj-lt"/>
              </a:rPr>
              <a:t> </a:t>
            </a:r>
            <a:r>
              <a:rPr lang="en-US" sz="3000" dirty="0"/>
              <a:t>Fish can drink saltwater and eliminate the salt through their gills</a:t>
            </a:r>
            <a:r>
              <a:rPr lang="en-US" sz="3000" dirty="0" smtClean="0"/>
              <a:t>.</a:t>
            </a:r>
            <a:r>
              <a:rPr lang="en-US" sz="3000" dirty="0"/>
              <a:t> Crocodiles living in saltwater have adapted by developing special glands in their tongues to help them excrete </a:t>
            </a:r>
            <a:r>
              <a:rPr lang="en-US" sz="3000" dirty="0" smtClean="0"/>
              <a:t>salt.</a:t>
            </a:r>
            <a:endParaRPr lang="en-US" sz="3000" dirty="0">
              <a:latin typeface="+mj-lt"/>
            </a:endParaRPr>
          </a:p>
        </p:txBody>
      </p:sp>
    </p:spTree>
    <p:extLst>
      <p:ext uri="{BB962C8B-B14F-4D97-AF65-F5344CB8AC3E}">
        <p14:creationId xmlns:p14="http://schemas.microsoft.com/office/powerpoint/2010/main" val="2310238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 result for ocean anim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2586" y="2974117"/>
            <a:ext cx="2524558" cy="1673976"/>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Image result for ocean anim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871" y="609891"/>
            <a:ext cx="2459623" cy="2372889"/>
          </a:xfrm>
          <a:prstGeom prst="rect">
            <a:avLst/>
          </a:prstGeom>
          <a:noFill/>
          <a:extLst>
            <a:ext uri="{909E8E84-426E-40DD-AFC4-6F175D3DCCD1}">
              <a14:hiddenFill xmlns:a14="http://schemas.microsoft.com/office/drawing/2010/main">
                <a:solidFill>
                  <a:srgbClr val="FFFFFF"/>
                </a:solidFill>
              </a14:hiddenFill>
            </a:ext>
          </a:extLst>
        </p:spPr>
      </p:pic>
      <p:pic>
        <p:nvPicPr>
          <p:cNvPr id="43016" name="Picture 8" descr="Image result for ocean anim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3669" y="4067946"/>
            <a:ext cx="3824475" cy="2553984"/>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Image result for ocean animals"/>
          <p:cNvPicPr>
            <a:picLocks noChangeAspect="1" noChangeArrowheads="1"/>
          </p:cNvPicPr>
          <p:nvPr/>
        </p:nvPicPr>
        <p:blipFill rotWithShape="1">
          <a:blip r:embed="rId5">
            <a:extLst>
              <a:ext uri="{28A0092B-C50C-407E-A947-70E740481C1C}">
                <a14:useLocalDpi xmlns:a14="http://schemas.microsoft.com/office/drawing/2010/main" val="0"/>
              </a:ext>
            </a:extLst>
          </a:blip>
          <a:srcRect l="19927"/>
          <a:stretch/>
        </p:blipFill>
        <p:spPr bwMode="auto">
          <a:xfrm>
            <a:off x="8965326" y="1748493"/>
            <a:ext cx="2866926" cy="1713155"/>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Image result for ocean anima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9000440" y="3898354"/>
            <a:ext cx="3229329" cy="2355918"/>
          </a:xfrm>
          <a:prstGeom prst="rect">
            <a:avLst/>
          </a:prstGeom>
          <a:noFill/>
          <a:extLst>
            <a:ext uri="{909E8E84-426E-40DD-AFC4-6F175D3DCCD1}">
              <a14:hiddenFill xmlns:a14="http://schemas.microsoft.com/office/drawing/2010/main">
                <a:solidFill>
                  <a:srgbClr val="FFFFFF"/>
                </a:solidFill>
              </a14:hiddenFill>
            </a:ext>
          </a:extLst>
        </p:spPr>
      </p:pic>
      <p:pic>
        <p:nvPicPr>
          <p:cNvPr id="43022" name="Picture 14" descr="Image result for ocean anima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8144" y="4639430"/>
            <a:ext cx="2379000" cy="1982500"/>
          </a:xfrm>
          <a:prstGeom prst="rect">
            <a:avLst/>
          </a:prstGeom>
          <a:noFill/>
          <a:extLst>
            <a:ext uri="{909E8E84-426E-40DD-AFC4-6F175D3DCCD1}">
              <a14:hiddenFill xmlns:a14="http://schemas.microsoft.com/office/drawing/2010/main">
                <a:solidFill>
                  <a:srgbClr val="FFFFFF"/>
                </a:solidFill>
              </a14:hiddenFill>
            </a:ext>
          </a:extLst>
        </p:spPr>
      </p:pic>
      <p:pic>
        <p:nvPicPr>
          <p:cNvPr id="43024" name="Picture 16" descr="Image result for ocean animals"/>
          <p:cNvPicPr>
            <a:picLocks noChangeAspect="1" noChangeArrowheads="1"/>
          </p:cNvPicPr>
          <p:nvPr/>
        </p:nvPicPr>
        <p:blipFill rotWithShape="1">
          <a:blip r:embed="rId8">
            <a:extLst>
              <a:ext uri="{28A0092B-C50C-407E-A947-70E740481C1C}">
                <a14:useLocalDpi xmlns:a14="http://schemas.microsoft.com/office/drawing/2010/main" val="0"/>
              </a:ext>
            </a:extLst>
          </a:blip>
          <a:srcRect l="27063" t="10106" r="16442" b="13842"/>
          <a:stretch/>
        </p:blipFill>
        <p:spPr bwMode="auto">
          <a:xfrm>
            <a:off x="461882" y="4118711"/>
            <a:ext cx="2771787" cy="2450420"/>
          </a:xfrm>
          <a:prstGeom prst="rect">
            <a:avLst/>
          </a:prstGeom>
          <a:noFill/>
          <a:extLst>
            <a:ext uri="{909E8E84-426E-40DD-AFC4-6F175D3DCCD1}">
              <a14:hiddenFill xmlns:a14="http://schemas.microsoft.com/office/drawing/2010/main">
                <a:solidFill>
                  <a:srgbClr val="FFFFFF"/>
                </a:solidFill>
              </a14:hiddenFill>
            </a:ext>
          </a:extLst>
        </p:spPr>
      </p:pic>
      <p:pic>
        <p:nvPicPr>
          <p:cNvPr id="43026" name="Picture 18" descr="Image result for ocean anima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3113" y="2040832"/>
            <a:ext cx="2770505" cy="2077879"/>
          </a:xfrm>
          <a:prstGeom prst="rect">
            <a:avLst/>
          </a:prstGeom>
          <a:noFill/>
          <a:extLst>
            <a:ext uri="{909E8E84-426E-40DD-AFC4-6F175D3DCCD1}">
              <a14:hiddenFill xmlns:a14="http://schemas.microsoft.com/office/drawing/2010/main">
                <a:solidFill>
                  <a:srgbClr val="FFFFFF"/>
                </a:solidFill>
              </a14:hiddenFill>
            </a:ext>
          </a:extLst>
        </p:spPr>
      </p:pic>
      <p:pic>
        <p:nvPicPr>
          <p:cNvPr id="43028" name="Picture 20" descr="Image result for ocean animal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31564" y="36008"/>
            <a:ext cx="2561499" cy="1844280"/>
          </a:xfrm>
          <a:prstGeom prst="rect">
            <a:avLst/>
          </a:prstGeom>
          <a:noFill/>
          <a:extLst>
            <a:ext uri="{909E8E84-426E-40DD-AFC4-6F175D3DCCD1}">
              <a14:hiddenFill xmlns:a14="http://schemas.microsoft.com/office/drawing/2010/main">
                <a:solidFill>
                  <a:srgbClr val="FFFFFF"/>
                </a:solidFill>
              </a14:hiddenFill>
            </a:ext>
          </a:extLst>
        </p:spPr>
      </p:pic>
      <p:pic>
        <p:nvPicPr>
          <p:cNvPr id="43030" name="Picture 22" descr="Image result for manate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59044" y="36008"/>
            <a:ext cx="2604758" cy="2004824"/>
          </a:xfrm>
          <a:prstGeom prst="rect">
            <a:avLst/>
          </a:prstGeom>
          <a:noFill/>
          <a:extLst>
            <a:ext uri="{909E8E84-426E-40DD-AFC4-6F175D3DCCD1}">
              <a14:hiddenFill xmlns:a14="http://schemas.microsoft.com/office/drawing/2010/main">
                <a:solidFill>
                  <a:srgbClr val="FFFFFF"/>
                </a:solidFill>
              </a14:hiddenFill>
            </a:ext>
          </a:extLst>
        </p:spPr>
      </p:pic>
      <p:pic>
        <p:nvPicPr>
          <p:cNvPr id="43032" name="Picture 24" descr="Image result for ocean fis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3216" y="2857780"/>
            <a:ext cx="2017489" cy="1260931"/>
          </a:xfrm>
          <a:prstGeom prst="rect">
            <a:avLst/>
          </a:prstGeom>
          <a:noFill/>
          <a:extLst>
            <a:ext uri="{909E8E84-426E-40DD-AFC4-6F175D3DCCD1}">
              <a14:hiddenFill xmlns:a14="http://schemas.microsoft.com/office/drawing/2010/main">
                <a:solidFill>
                  <a:srgbClr val="FFFFFF"/>
                </a:solidFill>
              </a14:hiddenFill>
            </a:ext>
          </a:extLst>
        </p:spPr>
      </p:pic>
      <p:pic>
        <p:nvPicPr>
          <p:cNvPr id="43034" name="Picture 26" descr="Image result for ocean whale"/>
          <p:cNvPicPr>
            <a:picLocks noChangeAspect="1" noChangeArrowheads="1"/>
          </p:cNvPicPr>
          <p:nvPr/>
        </p:nvPicPr>
        <p:blipFill rotWithShape="1">
          <a:blip r:embed="rId13">
            <a:extLst>
              <a:ext uri="{28A0092B-C50C-407E-A947-70E740481C1C}">
                <a14:useLocalDpi xmlns:a14="http://schemas.microsoft.com/office/drawing/2010/main" val="0"/>
              </a:ext>
            </a:extLst>
          </a:blip>
          <a:srcRect l="12044" r="18355"/>
          <a:stretch/>
        </p:blipFill>
        <p:spPr bwMode="auto">
          <a:xfrm>
            <a:off x="2195705" y="2458748"/>
            <a:ext cx="1963338" cy="1659963"/>
          </a:xfrm>
          <a:prstGeom prst="rect">
            <a:avLst/>
          </a:prstGeom>
          <a:noFill/>
          <a:extLst>
            <a:ext uri="{909E8E84-426E-40DD-AFC4-6F175D3DCCD1}">
              <a14:hiddenFill xmlns:a14="http://schemas.microsoft.com/office/drawing/2010/main">
                <a:solidFill>
                  <a:srgbClr val="FFFFFF"/>
                </a:solidFill>
              </a14:hiddenFill>
            </a:ext>
          </a:extLst>
        </p:spPr>
      </p:pic>
      <p:pic>
        <p:nvPicPr>
          <p:cNvPr id="43036" name="Picture 28" descr="Image result for weird ocean creature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335" y="1420594"/>
            <a:ext cx="2137033" cy="1437186"/>
          </a:xfrm>
          <a:prstGeom prst="rect">
            <a:avLst/>
          </a:prstGeom>
          <a:noFill/>
          <a:extLst>
            <a:ext uri="{909E8E84-426E-40DD-AFC4-6F175D3DCCD1}">
              <a14:hiddenFill xmlns:a14="http://schemas.microsoft.com/office/drawing/2010/main">
                <a:solidFill>
                  <a:srgbClr val="FFFFFF"/>
                </a:solidFill>
              </a14:hiddenFill>
            </a:ext>
          </a:extLst>
        </p:spPr>
      </p:pic>
      <p:pic>
        <p:nvPicPr>
          <p:cNvPr id="43038" name="Picture 30" descr="Image result for weird ocean creature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1015" y="0"/>
            <a:ext cx="2096947" cy="1572710"/>
          </a:xfrm>
          <a:prstGeom prst="rect">
            <a:avLst/>
          </a:prstGeom>
          <a:noFill/>
          <a:extLst>
            <a:ext uri="{909E8E84-426E-40DD-AFC4-6F175D3DCCD1}">
              <a14:hiddenFill xmlns:a14="http://schemas.microsoft.com/office/drawing/2010/main">
                <a:solidFill>
                  <a:srgbClr val="FFFFFF"/>
                </a:solidFill>
              </a14:hiddenFill>
            </a:ext>
          </a:extLst>
        </p:spPr>
      </p:pic>
      <p:pic>
        <p:nvPicPr>
          <p:cNvPr id="43040" name="Picture 32" descr="Image result for weird ocean creature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7962" y="36008"/>
            <a:ext cx="1871488" cy="242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130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220" y="353649"/>
            <a:ext cx="9227478" cy="615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Tundra</a:t>
            </a:r>
            <a:endParaRPr lang="en-US" dirty="0"/>
          </a:p>
        </p:txBody>
      </p:sp>
      <p:sp>
        <p:nvSpPr>
          <p:cNvPr id="3" name="Rectangle 2"/>
          <p:cNvSpPr/>
          <p:nvPr/>
        </p:nvSpPr>
        <p:spPr>
          <a:xfrm>
            <a:off x="1410789" y="1264555"/>
            <a:ext cx="10345782" cy="4708981"/>
          </a:xfrm>
          <a:prstGeom prst="rect">
            <a:avLst/>
          </a:prstGeom>
        </p:spPr>
        <p:txBody>
          <a:bodyPr wrap="square">
            <a:spAutoFit/>
          </a:bodyPr>
          <a:lstStyle/>
          <a:p>
            <a:r>
              <a:rPr lang="en-US" sz="3000" dirty="0">
                <a:solidFill>
                  <a:srgbClr val="333333"/>
                </a:solidFill>
                <a:latin typeface="+mj-lt"/>
              </a:rPr>
              <a:t>The tundra is one of the harshest </a:t>
            </a:r>
            <a:r>
              <a:rPr lang="en-US" sz="3000" dirty="0" smtClean="0">
                <a:solidFill>
                  <a:srgbClr val="333333"/>
                </a:solidFill>
                <a:latin typeface="+mj-lt"/>
              </a:rPr>
              <a:t>habitats </a:t>
            </a:r>
            <a:r>
              <a:rPr lang="en-US" sz="3000" dirty="0">
                <a:solidFill>
                  <a:srgbClr val="333333"/>
                </a:solidFill>
                <a:latin typeface="+mj-lt"/>
              </a:rPr>
              <a:t>and it is </a:t>
            </a:r>
            <a:r>
              <a:rPr lang="en-US" sz="3000" dirty="0" smtClean="0">
                <a:solidFill>
                  <a:srgbClr val="333333"/>
                </a:solidFill>
                <a:latin typeface="+mj-lt"/>
              </a:rPr>
              <a:t>the </a:t>
            </a:r>
            <a:r>
              <a:rPr lang="en-US" sz="3000" dirty="0">
                <a:solidFill>
                  <a:srgbClr val="333333"/>
                </a:solidFill>
                <a:latin typeface="+mj-lt"/>
              </a:rPr>
              <a:t>coldest! Temperatures in the tundra can reach as low as -</a:t>
            </a:r>
            <a:r>
              <a:rPr lang="en-US" sz="3000" dirty="0" smtClean="0">
                <a:solidFill>
                  <a:srgbClr val="333333"/>
                </a:solidFill>
                <a:latin typeface="+mj-lt"/>
              </a:rPr>
              <a:t>25 </a:t>
            </a:r>
            <a:r>
              <a:rPr lang="en-US" sz="3000" dirty="0">
                <a:solidFill>
                  <a:srgbClr val="333333"/>
                </a:solidFill>
                <a:latin typeface="+mj-lt"/>
              </a:rPr>
              <a:t>degrees Fahrenheit! Beneath the tundra is </a:t>
            </a:r>
            <a:r>
              <a:rPr lang="en-US" sz="3000" b="1" dirty="0">
                <a:solidFill>
                  <a:srgbClr val="333333"/>
                </a:solidFill>
                <a:latin typeface="+mj-lt"/>
              </a:rPr>
              <a:t>permafrost</a:t>
            </a:r>
            <a:r>
              <a:rPr lang="en-US" sz="3000" dirty="0">
                <a:solidFill>
                  <a:srgbClr val="333333"/>
                </a:solidFill>
                <a:latin typeface="+mj-lt"/>
              </a:rPr>
              <a:t>. Permafrost is a permanently frozen </a:t>
            </a:r>
            <a:r>
              <a:rPr lang="en-US" sz="3000" dirty="0" smtClean="0">
                <a:solidFill>
                  <a:srgbClr val="333333"/>
                </a:solidFill>
                <a:latin typeface="+mj-lt"/>
              </a:rPr>
              <a:t>layer </a:t>
            </a:r>
            <a:r>
              <a:rPr lang="en-US" sz="3000" dirty="0">
                <a:solidFill>
                  <a:srgbClr val="333333"/>
                </a:solidFill>
                <a:latin typeface="+mj-lt"/>
              </a:rPr>
              <a:t>of soil. There is very little rain or snow in the tundra, usually less than 15 inches a year. </a:t>
            </a:r>
            <a:r>
              <a:rPr lang="en-US" sz="3000" dirty="0"/>
              <a:t>There are two types of tundra, the </a:t>
            </a:r>
            <a:r>
              <a:rPr lang="en-US" sz="3000" b="1" dirty="0"/>
              <a:t>arctic</a:t>
            </a:r>
            <a:r>
              <a:rPr lang="en-US" sz="3000" dirty="0"/>
              <a:t> and the </a:t>
            </a:r>
            <a:r>
              <a:rPr lang="en-US" sz="3000" b="1" dirty="0" smtClean="0"/>
              <a:t>alpine </a:t>
            </a:r>
            <a:r>
              <a:rPr lang="en-US" sz="3000" dirty="0" smtClean="0"/>
              <a:t>tundra</a:t>
            </a:r>
            <a:r>
              <a:rPr lang="en-US" sz="3000" dirty="0"/>
              <a:t>. The arctic tundra is the land around the North Pole. The alpine tundra is found above the tree line of tall, cold mountains. Tundra covers </a:t>
            </a:r>
            <a:r>
              <a:rPr lang="en-US" sz="3000" dirty="0" smtClean="0"/>
              <a:t>20% of </a:t>
            </a:r>
            <a:r>
              <a:rPr lang="en-US" sz="3000" dirty="0"/>
              <a:t>the Earth's surface.</a:t>
            </a:r>
            <a:endParaRPr lang="en-US" sz="3000" dirty="0">
              <a:latin typeface="+mj-lt"/>
            </a:endParaRPr>
          </a:p>
        </p:txBody>
      </p:sp>
    </p:spTree>
    <p:extLst>
      <p:ext uri="{BB962C8B-B14F-4D97-AF65-F5344CB8AC3E}">
        <p14:creationId xmlns:p14="http://schemas.microsoft.com/office/powerpoint/2010/main" val="3105269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809" y="457172"/>
            <a:ext cx="9693820" cy="616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273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ocean habit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564" y="679268"/>
            <a:ext cx="89154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19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838" y="286426"/>
            <a:ext cx="8911687" cy="1280890"/>
          </a:xfrm>
        </p:spPr>
        <p:txBody>
          <a:bodyPr/>
          <a:lstStyle/>
          <a:p>
            <a:r>
              <a:rPr lang="en-US" dirty="0" smtClean="0"/>
              <a:t>Tundra</a:t>
            </a:r>
            <a:endParaRPr lang="en-US" dirty="0"/>
          </a:p>
        </p:txBody>
      </p:sp>
      <p:pic>
        <p:nvPicPr>
          <p:cNvPr id="34818" name="Picture 2" descr="http://www.nhptv.org/wild/images/tundr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627" y="3189832"/>
            <a:ext cx="6791325" cy="34004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23704" y="1225689"/>
            <a:ext cx="4463143" cy="5632311"/>
          </a:xfrm>
          <a:prstGeom prst="rect">
            <a:avLst/>
          </a:prstGeom>
        </p:spPr>
        <p:txBody>
          <a:bodyPr wrap="square">
            <a:spAutoFit/>
          </a:bodyPr>
          <a:lstStyle/>
          <a:p>
            <a:r>
              <a:rPr lang="en-US" sz="3000" dirty="0">
                <a:solidFill>
                  <a:srgbClr val="000000"/>
                </a:solidFill>
                <a:latin typeface="+mj-lt"/>
              </a:rPr>
              <a:t>Summers are very short and cool, lasting only about 6 to 10 weeks and the winters are very long and very cold. In the winter, there is minimal daylight as the sun barely rises. Summer and winter are the Tundra's 2 main </a:t>
            </a:r>
            <a:r>
              <a:rPr lang="en-US" sz="3000" dirty="0" smtClean="0">
                <a:solidFill>
                  <a:srgbClr val="000000"/>
                </a:solidFill>
                <a:latin typeface="+mj-lt"/>
              </a:rPr>
              <a:t>seasons.</a:t>
            </a:r>
            <a:endParaRPr lang="en-US" sz="3000" dirty="0">
              <a:latin typeface="+mj-lt"/>
            </a:endParaRPr>
          </a:p>
        </p:txBody>
      </p:sp>
      <p:pic>
        <p:nvPicPr>
          <p:cNvPr id="34820" name="Picture 4" descr="http://www.nhptv.org/wild/images/tundrausfwryanhagger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798" y="286426"/>
            <a:ext cx="5409202" cy="274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926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431" y="229328"/>
            <a:ext cx="8911687" cy="1280890"/>
          </a:xfrm>
        </p:spPr>
        <p:txBody>
          <a:bodyPr/>
          <a:lstStyle/>
          <a:p>
            <a:r>
              <a:rPr lang="en-US" dirty="0" smtClean="0"/>
              <a:t>Tundra - Plants</a:t>
            </a:r>
            <a:endParaRPr lang="en-US" dirty="0"/>
          </a:p>
        </p:txBody>
      </p:sp>
      <p:sp>
        <p:nvSpPr>
          <p:cNvPr id="3" name="Rectangle 2"/>
          <p:cNvSpPr/>
          <p:nvPr/>
        </p:nvSpPr>
        <p:spPr>
          <a:xfrm>
            <a:off x="7228115" y="35849"/>
            <a:ext cx="4855028" cy="5078313"/>
          </a:xfrm>
          <a:prstGeom prst="rect">
            <a:avLst/>
          </a:prstGeom>
        </p:spPr>
        <p:txBody>
          <a:bodyPr wrap="square">
            <a:spAutoFit/>
          </a:bodyPr>
          <a:lstStyle/>
          <a:p>
            <a:r>
              <a:rPr lang="en-US" sz="2700" dirty="0">
                <a:solidFill>
                  <a:srgbClr val="000000"/>
                </a:solidFill>
                <a:latin typeface="+mj-lt"/>
              </a:rPr>
              <a:t>Tundra means </a:t>
            </a:r>
            <a:r>
              <a:rPr lang="en-US" sz="2700" dirty="0" smtClean="0">
                <a:solidFill>
                  <a:srgbClr val="000000"/>
                </a:solidFill>
                <a:latin typeface="+mj-lt"/>
              </a:rPr>
              <a:t>‘treeless’, so </a:t>
            </a:r>
            <a:r>
              <a:rPr lang="en-US" sz="2700" dirty="0">
                <a:solidFill>
                  <a:srgbClr val="000000"/>
                </a:solidFill>
                <a:latin typeface="+mj-lt"/>
              </a:rPr>
              <a:t>most of the plants in the tundra are low growing plants. </a:t>
            </a:r>
            <a:endParaRPr lang="en-US" sz="2700" dirty="0" smtClean="0">
              <a:solidFill>
                <a:srgbClr val="000000"/>
              </a:solidFill>
              <a:latin typeface="+mj-lt"/>
            </a:endParaRPr>
          </a:p>
          <a:p>
            <a:pPr marL="285750" indent="-285750">
              <a:buFont typeface="Arial" panose="020B0604020202020204" pitchFamily="34" charset="0"/>
              <a:buChar char="•"/>
            </a:pPr>
            <a:r>
              <a:rPr lang="en-US" sz="2700" dirty="0" smtClean="0">
                <a:solidFill>
                  <a:srgbClr val="000000"/>
                </a:solidFill>
                <a:latin typeface="+mj-lt"/>
              </a:rPr>
              <a:t>Arctic Moss</a:t>
            </a:r>
          </a:p>
          <a:p>
            <a:pPr marL="285750" indent="-285750">
              <a:buFont typeface="Arial" panose="020B0604020202020204" pitchFamily="34" charset="0"/>
              <a:buChar char="•"/>
            </a:pPr>
            <a:r>
              <a:rPr lang="en-US" sz="2700" dirty="0" smtClean="0">
                <a:solidFill>
                  <a:srgbClr val="000000"/>
                </a:solidFill>
                <a:latin typeface="+mj-lt"/>
              </a:rPr>
              <a:t>Arctic Willow</a:t>
            </a:r>
          </a:p>
          <a:p>
            <a:pPr marL="285750" indent="-285750">
              <a:buFont typeface="Arial" panose="020B0604020202020204" pitchFamily="34" charset="0"/>
              <a:buChar char="•"/>
            </a:pPr>
            <a:r>
              <a:rPr lang="en-US" sz="2700" dirty="0" smtClean="0">
                <a:solidFill>
                  <a:srgbClr val="000000"/>
                </a:solidFill>
                <a:latin typeface="+mj-lt"/>
              </a:rPr>
              <a:t>Caribou Moss</a:t>
            </a:r>
          </a:p>
          <a:p>
            <a:pPr marL="285750" indent="-285750">
              <a:buFont typeface="Arial" panose="020B0604020202020204" pitchFamily="34" charset="0"/>
              <a:buChar char="•"/>
            </a:pPr>
            <a:r>
              <a:rPr lang="en-US" sz="2700" dirty="0" smtClean="0">
                <a:solidFill>
                  <a:srgbClr val="000000"/>
                </a:solidFill>
                <a:latin typeface="+mj-lt"/>
              </a:rPr>
              <a:t>Labrador Tea</a:t>
            </a:r>
          </a:p>
          <a:p>
            <a:pPr marL="285750" indent="-285750">
              <a:buFont typeface="Arial" panose="020B0604020202020204" pitchFamily="34" charset="0"/>
              <a:buChar char="•"/>
            </a:pPr>
            <a:r>
              <a:rPr lang="en-US" sz="2700" dirty="0" smtClean="0">
                <a:solidFill>
                  <a:srgbClr val="000000"/>
                </a:solidFill>
                <a:latin typeface="+mj-lt"/>
              </a:rPr>
              <a:t>Arctic Poppy</a:t>
            </a:r>
          </a:p>
          <a:p>
            <a:pPr marL="285750" indent="-285750">
              <a:buFont typeface="Arial" panose="020B0604020202020204" pitchFamily="34" charset="0"/>
              <a:buChar char="•"/>
            </a:pPr>
            <a:r>
              <a:rPr lang="en-US" sz="2700" dirty="0" smtClean="0">
                <a:solidFill>
                  <a:srgbClr val="000000"/>
                </a:solidFill>
                <a:latin typeface="+mj-lt"/>
              </a:rPr>
              <a:t>Cotton Grass</a:t>
            </a:r>
          </a:p>
          <a:p>
            <a:pPr marL="285750" indent="-285750">
              <a:buFont typeface="Arial" panose="020B0604020202020204" pitchFamily="34" charset="0"/>
              <a:buChar char="•"/>
            </a:pPr>
            <a:r>
              <a:rPr lang="en-US" sz="2700" dirty="0" smtClean="0">
                <a:solidFill>
                  <a:srgbClr val="000000"/>
                </a:solidFill>
                <a:latin typeface="+mj-lt"/>
              </a:rPr>
              <a:t>Lichens </a:t>
            </a:r>
          </a:p>
          <a:p>
            <a:pPr marL="285750" indent="-285750">
              <a:buFont typeface="Arial" panose="020B0604020202020204" pitchFamily="34" charset="0"/>
              <a:buChar char="•"/>
            </a:pPr>
            <a:r>
              <a:rPr lang="en-US" sz="2700" dirty="0" smtClean="0">
                <a:solidFill>
                  <a:srgbClr val="000000"/>
                </a:solidFill>
                <a:latin typeface="+mj-lt"/>
              </a:rPr>
              <a:t>Moss</a:t>
            </a:r>
            <a:endParaRPr lang="en-US" sz="2700" dirty="0">
              <a:latin typeface="+mj-lt"/>
            </a:endParaRPr>
          </a:p>
        </p:txBody>
      </p:sp>
      <p:sp>
        <p:nvSpPr>
          <p:cNvPr id="4" name="Rectangle 3"/>
          <p:cNvSpPr/>
          <p:nvPr/>
        </p:nvSpPr>
        <p:spPr>
          <a:xfrm>
            <a:off x="939901" y="1163300"/>
            <a:ext cx="6061166" cy="3831818"/>
          </a:xfrm>
          <a:prstGeom prst="rect">
            <a:avLst/>
          </a:prstGeom>
        </p:spPr>
        <p:txBody>
          <a:bodyPr wrap="square">
            <a:spAutoFit/>
          </a:bodyPr>
          <a:lstStyle/>
          <a:p>
            <a:r>
              <a:rPr lang="en-US" sz="2700" dirty="0" smtClean="0">
                <a:solidFill>
                  <a:srgbClr val="000000"/>
                </a:solidFill>
                <a:latin typeface="+mj-lt"/>
              </a:rPr>
              <a:t>Plants </a:t>
            </a:r>
            <a:r>
              <a:rPr lang="en-US" sz="2700" dirty="0">
                <a:solidFill>
                  <a:srgbClr val="000000"/>
                </a:solidFill>
                <a:latin typeface="+mj-lt"/>
              </a:rPr>
              <a:t>grow close together, low to the ground and </a:t>
            </a:r>
            <a:r>
              <a:rPr lang="en-US" sz="2700" dirty="0" smtClean="0">
                <a:solidFill>
                  <a:srgbClr val="000000"/>
                </a:solidFill>
                <a:latin typeface="+mj-lt"/>
              </a:rPr>
              <a:t>are small</a:t>
            </a:r>
            <a:r>
              <a:rPr lang="en-US" sz="2700" dirty="0">
                <a:solidFill>
                  <a:srgbClr val="000000"/>
                </a:solidFill>
                <a:latin typeface="+mj-lt"/>
              </a:rPr>
              <a:t>. Many plants </a:t>
            </a:r>
            <a:r>
              <a:rPr lang="en-US" sz="2700" dirty="0" smtClean="0">
                <a:solidFill>
                  <a:srgbClr val="000000"/>
                </a:solidFill>
                <a:latin typeface="+mj-lt"/>
              </a:rPr>
              <a:t>have </a:t>
            </a:r>
            <a:r>
              <a:rPr lang="en-US" sz="2700" dirty="0">
                <a:solidFill>
                  <a:srgbClr val="000000"/>
                </a:solidFill>
                <a:latin typeface="+mj-lt"/>
              </a:rPr>
              <a:t>a wax type of fuzzy, hairy coating on them which helps </a:t>
            </a:r>
            <a:r>
              <a:rPr lang="en-US" sz="2700" dirty="0" smtClean="0">
                <a:solidFill>
                  <a:srgbClr val="000000"/>
                </a:solidFill>
                <a:latin typeface="+mj-lt"/>
              </a:rPr>
              <a:t>protect them </a:t>
            </a:r>
            <a:r>
              <a:rPr lang="en-US" sz="2700" dirty="0">
                <a:solidFill>
                  <a:srgbClr val="000000"/>
                </a:solidFill>
                <a:latin typeface="+mj-lt"/>
              </a:rPr>
              <a:t>from the cold and </a:t>
            </a:r>
            <a:r>
              <a:rPr lang="en-US" sz="2700" dirty="0" smtClean="0">
                <a:solidFill>
                  <a:srgbClr val="000000"/>
                </a:solidFill>
                <a:latin typeface="+mj-lt"/>
              </a:rPr>
              <a:t>wind</a:t>
            </a:r>
            <a:r>
              <a:rPr lang="en-US" sz="2700" dirty="0">
                <a:solidFill>
                  <a:srgbClr val="000000"/>
                </a:solidFill>
                <a:latin typeface="+mj-lt"/>
              </a:rPr>
              <a:t>. This coating also helps them </a:t>
            </a:r>
            <a:r>
              <a:rPr lang="en-US" sz="2700" dirty="0" smtClean="0">
                <a:solidFill>
                  <a:srgbClr val="000000"/>
                </a:solidFill>
                <a:latin typeface="+mj-lt"/>
              </a:rPr>
              <a:t>retain </a:t>
            </a:r>
            <a:r>
              <a:rPr lang="en-US" sz="2700" dirty="0">
                <a:solidFill>
                  <a:srgbClr val="000000"/>
                </a:solidFill>
                <a:latin typeface="+mj-lt"/>
              </a:rPr>
              <a:t>heat and </a:t>
            </a:r>
            <a:r>
              <a:rPr lang="en-US" sz="2700" dirty="0" smtClean="0">
                <a:solidFill>
                  <a:srgbClr val="000000"/>
                </a:solidFill>
                <a:latin typeface="+mj-lt"/>
              </a:rPr>
              <a:t>moisture, </a:t>
            </a:r>
            <a:r>
              <a:rPr lang="en-US" sz="2700" dirty="0">
                <a:solidFill>
                  <a:srgbClr val="000000"/>
                </a:solidFill>
                <a:latin typeface="+mj-lt"/>
              </a:rPr>
              <a:t>and </a:t>
            </a:r>
            <a:r>
              <a:rPr lang="en-US" sz="2700" dirty="0" smtClean="0">
                <a:solidFill>
                  <a:srgbClr val="000000"/>
                </a:solidFill>
                <a:latin typeface="+mj-lt"/>
              </a:rPr>
              <a:t>protects </a:t>
            </a:r>
            <a:r>
              <a:rPr lang="en-US" sz="2700" dirty="0">
                <a:solidFill>
                  <a:srgbClr val="000000"/>
                </a:solidFill>
                <a:latin typeface="+mj-lt"/>
              </a:rPr>
              <a:t>the plant seeds to </a:t>
            </a:r>
            <a:r>
              <a:rPr lang="en-US" sz="2700" dirty="0" smtClean="0">
                <a:solidFill>
                  <a:srgbClr val="000000"/>
                </a:solidFill>
                <a:latin typeface="+mj-lt"/>
              </a:rPr>
              <a:t>for</a:t>
            </a:r>
            <a:r>
              <a:rPr lang="en-US" sz="2700" dirty="0">
                <a:solidFill>
                  <a:srgbClr val="000000"/>
                </a:solidFill>
                <a:latin typeface="+mj-lt"/>
              </a:rPr>
              <a:t> </a:t>
            </a:r>
            <a:r>
              <a:rPr lang="en-US" sz="2700" dirty="0" smtClean="0">
                <a:solidFill>
                  <a:srgbClr val="000000"/>
                </a:solidFill>
                <a:latin typeface="+mj-lt"/>
              </a:rPr>
              <a:t>reproduction</a:t>
            </a:r>
            <a:r>
              <a:rPr lang="en-US" sz="2700" dirty="0">
                <a:solidFill>
                  <a:srgbClr val="000000"/>
                </a:solidFill>
                <a:latin typeface="+mj-lt"/>
              </a:rPr>
              <a:t>.</a:t>
            </a:r>
            <a:endParaRPr lang="en-US" sz="2700" dirty="0">
              <a:latin typeface="+mj-lt"/>
            </a:endParaRPr>
          </a:p>
        </p:txBody>
      </p:sp>
      <p:pic>
        <p:nvPicPr>
          <p:cNvPr id="33794" name="Picture 2" descr="Image result for tundra pla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0550" y="4995118"/>
            <a:ext cx="2387696" cy="1790772"/>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Image result for tundra pla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103" y="4995119"/>
            <a:ext cx="3440024" cy="1790772"/>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Image result for tundra pla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8270" y="4557040"/>
            <a:ext cx="164782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33800" name="Picture 8" descr="Image result for caribou mo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833" y="5080778"/>
            <a:ext cx="3219226" cy="170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432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Tundra – Plants &amp; Adaptations</a:t>
            </a:r>
            <a:endParaRPr lang="en-US" dirty="0"/>
          </a:p>
        </p:txBody>
      </p:sp>
      <p:sp>
        <p:nvSpPr>
          <p:cNvPr id="3" name="Rectangle 2"/>
          <p:cNvSpPr/>
          <p:nvPr/>
        </p:nvSpPr>
        <p:spPr>
          <a:xfrm>
            <a:off x="953589" y="1264555"/>
            <a:ext cx="10894423" cy="4062651"/>
          </a:xfrm>
          <a:prstGeom prst="rect">
            <a:avLst/>
          </a:prstGeom>
        </p:spPr>
        <p:txBody>
          <a:bodyPr wrap="square">
            <a:spAutoFit/>
          </a:bodyPr>
          <a:lstStyle/>
          <a:p>
            <a:r>
              <a:rPr lang="en-US" sz="3000" dirty="0">
                <a:solidFill>
                  <a:srgbClr val="000000"/>
                </a:solidFill>
                <a:latin typeface="+mj-lt"/>
              </a:rPr>
              <a:t>Plants found </a:t>
            </a:r>
            <a:r>
              <a:rPr lang="en-US" sz="3000" dirty="0" smtClean="0">
                <a:solidFill>
                  <a:srgbClr val="000000"/>
                </a:solidFill>
                <a:latin typeface="+mj-lt"/>
              </a:rPr>
              <a:t>here usually have </a:t>
            </a:r>
            <a:r>
              <a:rPr lang="en-US" sz="3000" dirty="0">
                <a:solidFill>
                  <a:srgbClr val="000000"/>
                </a:solidFill>
                <a:latin typeface="+mj-lt"/>
              </a:rPr>
              <a:t>small </a:t>
            </a:r>
            <a:r>
              <a:rPr lang="en-US" sz="3000" dirty="0" smtClean="0">
                <a:solidFill>
                  <a:srgbClr val="000000"/>
                </a:solidFill>
                <a:latin typeface="+mj-lt"/>
              </a:rPr>
              <a:t>leaves, </a:t>
            </a:r>
            <a:r>
              <a:rPr lang="en-US" sz="3000" dirty="0">
                <a:solidFill>
                  <a:srgbClr val="000000"/>
                </a:solidFill>
                <a:latin typeface="+mj-lt"/>
              </a:rPr>
              <a:t>which helps the plants to </a:t>
            </a:r>
            <a:r>
              <a:rPr lang="en-US" sz="3000" dirty="0" smtClean="0">
                <a:solidFill>
                  <a:srgbClr val="000000"/>
                </a:solidFill>
                <a:latin typeface="+mj-lt"/>
              </a:rPr>
              <a:t>retain </a:t>
            </a:r>
            <a:r>
              <a:rPr lang="en-US" sz="3000" dirty="0">
                <a:solidFill>
                  <a:srgbClr val="000000"/>
                </a:solidFill>
                <a:latin typeface="+mj-lt"/>
              </a:rPr>
              <a:t>moisture. Only the top layer of soil thaws out in the t</a:t>
            </a:r>
            <a:r>
              <a:rPr lang="en-US" sz="3000" dirty="0" smtClean="0">
                <a:solidFill>
                  <a:srgbClr val="000000"/>
                </a:solidFill>
                <a:latin typeface="+mj-lt"/>
              </a:rPr>
              <a:t>undra, so the </a:t>
            </a:r>
            <a:r>
              <a:rPr lang="en-US" sz="3000" dirty="0">
                <a:solidFill>
                  <a:srgbClr val="000000"/>
                </a:solidFill>
                <a:latin typeface="+mj-lt"/>
              </a:rPr>
              <a:t>plants have very shallow root systems. Plants like lichens and moss can survive on bare rock with a bit of moisture. Most of the plants in the </a:t>
            </a:r>
            <a:r>
              <a:rPr lang="en-US" sz="3000" dirty="0" smtClean="0">
                <a:solidFill>
                  <a:srgbClr val="000000"/>
                </a:solidFill>
                <a:latin typeface="+mj-lt"/>
              </a:rPr>
              <a:t>tundra are </a:t>
            </a:r>
            <a:r>
              <a:rPr lang="en-US" sz="3000" dirty="0">
                <a:solidFill>
                  <a:srgbClr val="000000"/>
                </a:solidFill>
                <a:latin typeface="+mj-lt"/>
              </a:rPr>
              <a:t>perennials and don’t die off in the </a:t>
            </a:r>
            <a:r>
              <a:rPr lang="en-US" sz="3000" dirty="0" smtClean="0">
                <a:solidFill>
                  <a:srgbClr val="000000"/>
                </a:solidFill>
                <a:latin typeface="+mj-lt"/>
              </a:rPr>
              <a:t>winter. They </a:t>
            </a:r>
            <a:r>
              <a:rPr lang="en-US" sz="3000" dirty="0">
                <a:solidFill>
                  <a:srgbClr val="000000"/>
                </a:solidFill>
                <a:latin typeface="+mj-lt"/>
              </a:rPr>
              <a:t>have long life cycles to help with the short growing season. </a:t>
            </a:r>
            <a:r>
              <a:rPr lang="en-US" dirty="0"/>
              <a:t/>
            </a:r>
            <a:br>
              <a:rPr lang="en-US" dirty="0"/>
            </a:br>
            <a:endParaRPr lang="en-US" dirty="0"/>
          </a:p>
        </p:txBody>
      </p:sp>
      <p:pic>
        <p:nvPicPr>
          <p:cNvPr id="35842" name="Picture 2" descr="Image result for lich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6238" y="4558937"/>
            <a:ext cx="3657600" cy="2215096"/>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Image result for lich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504" y="5161269"/>
            <a:ext cx="2417965" cy="161276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moss tund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5848" name="Picture 8" descr="Image result for moss tund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7607" y="4558937"/>
            <a:ext cx="3857004" cy="221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996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8421" y="271413"/>
            <a:ext cx="8911687" cy="1280890"/>
          </a:xfrm>
        </p:spPr>
        <p:txBody>
          <a:bodyPr/>
          <a:lstStyle/>
          <a:p>
            <a:r>
              <a:rPr lang="en-US" dirty="0" smtClean="0"/>
              <a:t>Tundra – Animals &amp; Adaptations</a:t>
            </a:r>
            <a:endParaRPr lang="en-US" dirty="0"/>
          </a:p>
        </p:txBody>
      </p:sp>
      <p:sp>
        <p:nvSpPr>
          <p:cNvPr id="3" name="Rectangle 2"/>
          <p:cNvSpPr/>
          <p:nvPr/>
        </p:nvSpPr>
        <p:spPr>
          <a:xfrm>
            <a:off x="1698171" y="911858"/>
            <a:ext cx="10058400" cy="3785652"/>
          </a:xfrm>
          <a:prstGeom prst="rect">
            <a:avLst/>
          </a:prstGeom>
        </p:spPr>
        <p:txBody>
          <a:bodyPr wrap="square">
            <a:spAutoFit/>
          </a:bodyPr>
          <a:lstStyle/>
          <a:p>
            <a:r>
              <a:rPr lang="en-US" sz="3000" dirty="0">
                <a:solidFill>
                  <a:srgbClr val="000000"/>
                </a:solidFill>
                <a:latin typeface="+mj-lt"/>
              </a:rPr>
              <a:t>Animals have many adaptations to survive in this harsh environment. Animals need shelter and insulation in the </a:t>
            </a:r>
            <a:r>
              <a:rPr lang="en-US" sz="3000" dirty="0" smtClean="0">
                <a:solidFill>
                  <a:srgbClr val="000000"/>
                </a:solidFill>
                <a:latin typeface="+mj-lt"/>
              </a:rPr>
              <a:t>tundra</a:t>
            </a:r>
            <a:r>
              <a:rPr lang="en-US" sz="3000" dirty="0">
                <a:solidFill>
                  <a:srgbClr val="000000"/>
                </a:solidFill>
                <a:latin typeface="+mj-lt"/>
              </a:rPr>
              <a:t>. The animals here </a:t>
            </a:r>
            <a:r>
              <a:rPr lang="en-US" sz="3000" dirty="0" smtClean="0">
                <a:solidFill>
                  <a:srgbClr val="000000"/>
                </a:solidFill>
                <a:latin typeface="+mj-lt"/>
              </a:rPr>
              <a:t>have </a:t>
            </a:r>
            <a:r>
              <a:rPr lang="en-US" sz="3000" dirty="0">
                <a:solidFill>
                  <a:srgbClr val="000000"/>
                </a:solidFill>
                <a:latin typeface="+mj-lt"/>
              </a:rPr>
              <a:t>thicker and warmer feathers and fur. Many of them have larger bodies and shorter arms, legs and tails which helps them retain their heat better and prevent heat loss. Many of the birds of the tundra have two coats of feathers to help keep them warm. </a:t>
            </a:r>
            <a:endParaRPr lang="en-US" sz="3000" dirty="0">
              <a:latin typeface="+mj-lt"/>
            </a:endParaRPr>
          </a:p>
        </p:txBody>
      </p:sp>
      <p:pic>
        <p:nvPicPr>
          <p:cNvPr id="36866" name="Picture 2" descr="Image result for caribo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85" r="21086"/>
          <a:stretch/>
        </p:blipFill>
        <p:spPr bwMode="auto">
          <a:xfrm>
            <a:off x="862149" y="4697510"/>
            <a:ext cx="2213305" cy="2038570"/>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Image result for mo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946" y="4697510"/>
            <a:ext cx="3149288" cy="216049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Image result for arctic f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4935" y="4697510"/>
            <a:ext cx="2078174" cy="2160490"/>
          </a:xfrm>
          <a:prstGeom prst="rect">
            <a:avLst/>
          </a:prstGeom>
          <a:noFill/>
          <a:extLst>
            <a:ext uri="{909E8E84-426E-40DD-AFC4-6F175D3DCCD1}">
              <a14:hiddenFill xmlns:a14="http://schemas.microsoft.com/office/drawing/2010/main">
                <a:solidFill>
                  <a:srgbClr val="FFFFFF"/>
                </a:solidFill>
              </a14:hiddenFill>
            </a:ext>
          </a:extLst>
        </p:spPr>
      </p:pic>
      <p:pic>
        <p:nvPicPr>
          <p:cNvPr id="36872" name="Picture 8" descr="Image result for arctic hare"/>
          <p:cNvPicPr>
            <a:picLocks noChangeAspect="1" noChangeArrowheads="1"/>
          </p:cNvPicPr>
          <p:nvPr/>
        </p:nvPicPr>
        <p:blipFill rotWithShape="1">
          <a:blip r:embed="rId5">
            <a:extLst>
              <a:ext uri="{28A0092B-C50C-407E-A947-70E740481C1C}">
                <a14:useLocalDpi xmlns:a14="http://schemas.microsoft.com/office/drawing/2010/main" val="0"/>
              </a:ext>
            </a:extLst>
          </a:blip>
          <a:srcRect l="22629" r="14800"/>
          <a:stretch/>
        </p:blipFill>
        <p:spPr bwMode="auto">
          <a:xfrm>
            <a:off x="8934995" y="4173280"/>
            <a:ext cx="2103120" cy="268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303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Tundra – Animals &amp; Adaptations</a:t>
            </a:r>
            <a:endParaRPr lang="en-US" dirty="0"/>
          </a:p>
        </p:txBody>
      </p:sp>
      <p:sp>
        <p:nvSpPr>
          <p:cNvPr id="3" name="Rectangle 2"/>
          <p:cNvSpPr/>
          <p:nvPr/>
        </p:nvSpPr>
        <p:spPr>
          <a:xfrm>
            <a:off x="1907177" y="1264555"/>
            <a:ext cx="10071463" cy="3323987"/>
          </a:xfrm>
          <a:prstGeom prst="rect">
            <a:avLst/>
          </a:prstGeom>
        </p:spPr>
        <p:txBody>
          <a:bodyPr wrap="square">
            <a:spAutoFit/>
          </a:bodyPr>
          <a:lstStyle/>
          <a:p>
            <a:r>
              <a:rPr lang="en-US" sz="3000" dirty="0">
                <a:solidFill>
                  <a:srgbClr val="000000"/>
                </a:solidFill>
                <a:latin typeface="+mj-lt"/>
              </a:rPr>
              <a:t>Many animals of the </a:t>
            </a:r>
            <a:r>
              <a:rPr lang="en-US" sz="3000" dirty="0" smtClean="0">
                <a:solidFill>
                  <a:srgbClr val="000000"/>
                </a:solidFill>
                <a:latin typeface="+mj-lt"/>
              </a:rPr>
              <a:t>tundra </a:t>
            </a:r>
            <a:r>
              <a:rPr lang="en-US" sz="3000" dirty="0">
                <a:solidFill>
                  <a:srgbClr val="000000"/>
                </a:solidFill>
                <a:latin typeface="+mj-lt"/>
              </a:rPr>
              <a:t>have feet that are lined with fur to help keep them warm. Some of the animals of the </a:t>
            </a:r>
            <a:r>
              <a:rPr lang="en-US" sz="3000" dirty="0" smtClean="0">
                <a:solidFill>
                  <a:srgbClr val="000000"/>
                </a:solidFill>
                <a:latin typeface="+mj-lt"/>
              </a:rPr>
              <a:t>tundra </a:t>
            </a:r>
            <a:r>
              <a:rPr lang="en-US" sz="3000" dirty="0">
                <a:solidFill>
                  <a:srgbClr val="000000"/>
                </a:solidFill>
                <a:latin typeface="+mj-lt"/>
              </a:rPr>
              <a:t>(bears, marmot, arctic squirrels) will hibernate for the winter and others will burrow (lemmings, ermine). Many of the insects </a:t>
            </a:r>
            <a:r>
              <a:rPr lang="en-US" sz="3000" dirty="0" smtClean="0">
                <a:solidFill>
                  <a:srgbClr val="000000"/>
                </a:solidFill>
                <a:latin typeface="+mj-lt"/>
              </a:rPr>
              <a:t>will </a:t>
            </a:r>
            <a:r>
              <a:rPr lang="en-US" sz="3000" dirty="0">
                <a:solidFill>
                  <a:srgbClr val="000000"/>
                </a:solidFill>
                <a:latin typeface="+mj-lt"/>
              </a:rPr>
              <a:t>spend their entire life buried in the soil, rocks or plants which acts as a shelter for them.</a:t>
            </a:r>
            <a:endParaRPr lang="en-US" sz="3000" dirty="0">
              <a:latin typeface="+mj-lt"/>
            </a:endParaRPr>
          </a:p>
        </p:txBody>
      </p:sp>
      <p:pic>
        <p:nvPicPr>
          <p:cNvPr id="37890" name="Picture 2" descr="Image result for marm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47" t="12119" r="24610" b="10738"/>
          <a:stretch/>
        </p:blipFill>
        <p:spPr bwMode="auto">
          <a:xfrm>
            <a:off x="182880" y="4588542"/>
            <a:ext cx="1724297" cy="2116182"/>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Image result for arctic squirrels"/>
          <p:cNvPicPr>
            <a:picLocks noChangeAspect="1" noChangeArrowheads="1"/>
          </p:cNvPicPr>
          <p:nvPr/>
        </p:nvPicPr>
        <p:blipFill rotWithShape="1">
          <a:blip r:embed="rId3">
            <a:extLst>
              <a:ext uri="{28A0092B-C50C-407E-A947-70E740481C1C}">
                <a14:useLocalDpi xmlns:a14="http://schemas.microsoft.com/office/drawing/2010/main" val="0"/>
              </a:ext>
            </a:extLst>
          </a:blip>
          <a:srcRect l="19580" r="34925"/>
          <a:stretch/>
        </p:blipFill>
        <p:spPr bwMode="auto">
          <a:xfrm>
            <a:off x="2050871" y="4588542"/>
            <a:ext cx="1750422" cy="2164245"/>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descr="Image result for arctic be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0558" y="4583338"/>
            <a:ext cx="2166955" cy="2169450"/>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Image result for lemmin"/>
          <p:cNvPicPr>
            <a:picLocks noChangeAspect="1" noChangeArrowheads="1"/>
          </p:cNvPicPr>
          <p:nvPr/>
        </p:nvPicPr>
        <p:blipFill rotWithShape="1">
          <a:blip r:embed="rId5">
            <a:extLst>
              <a:ext uri="{28A0092B-C50C-407E-A947-70E740481C1C}">
                <a14:useLocalDpi xmlns:a14="http://schemas.microsoft.com/office/drawing/2010/main" val="0"/>
              </a:ext>
            </a:extLst>
          </a:blip>
          <a:srcRect r="25678"/>
          <a:stretch/>
        </p:blipFill>
        <p:spPr bwMode="auto">
          <a:xfrm>
            <a:off x="6563060" y="4583338"/>
            <a:ext cx="2123740" cy="2085976"/>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Image result for erm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2347" y="4167051"/>
            <a:ext cx="2537673" cy="253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214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Image result for tund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929" y="476793"/>
            <a:ext cx="9645614" cy="602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601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tund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57" y="648789"/>
            <a:ext cx="8561451" cy="571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24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573</Words>
  <Application>Microsoft Office PowerPoint</Application>
  <PresentationFormat>Widescreen</PresentationFormat>
  <Paragraphs>35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Tundra</vt:lpstr>
      <vt:lpstr>Tundra</vt:lpstr>
      <vt:lpstr>Tundra</vt:lpstr>
      <vt:lpstr>Tundra - Plants</vt:lpstr>
      <vt:lpstr>Tundra – Plants &amp; Adaptations</vt:lpstr>
      <vt:lpstr>Tundra – Animals &amp; Adaptations</vt:lpstr>
      <vt:lpstr>Tundra – Animals &amp; Adaptations</vt:lpstr>
      <vt:lpstr>PowerPoint Presentation</vt:lpstr>
      <vt:lpstr>PowerPoint Presentation</vt:lpstr>
      <vt:lpstr>PowerPoint Presentation</vt:lpstr>
      <vt:lpstr>Ocean</vt:lpstr>
      <vt:lpstr>Ocean</vt:lpstr>
      <vt:lpstr>Ocean</vt:lpstr>
      <vt:lpstr>Ocean - Plants</vt:lpstr>
      <vt:lpstr>Ocean – Plants &amp; Adaptations</vt:lpstr>
      <vt:lpstr>Ocean - Animals</vt:lpstr>
      <vt:lpstr>Ocean – Animals &amp; Adaptations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Grasslands</dc:title>
  <dc:creator>Kulpa, Lisa</dc:creator>
  <cp:lastModifiedBy>Kulpa, Lisa</cp:lastModifiedBy>
  <cp:revision>2</cp:revision>
  <dcterms:created xsi:type="dcterms:W3CDTF">2017-11-17T17:06:04Z</dcterms:created>
  <dcterms:modified xsi:type="dcterms:W3CDTF">2017-11-17T17:10:09Z</dcterms:modified>
</cp:coreProperties>
</file>